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96" r:id="rId2"/>
    <p:sldId id="297" r:id="rId3"/>
    <p:sldId id="299" r:id="rId4"/>
    <p:sldId id="298" r:id="rId5"/>
    <p:sldId id="300" r:id="rId6"/>
    <p:sldId id="301" r:id="rId7"/>
    <p:sldId id="302" r:id="rId8"/>
    <p:sldId id="303" r:id="rId9"/>
    <p:sldId id="304" r:id="rId10"/>
    <p:sldId id="305" r:id="rId11"/>
    <p:sldId id="306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76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192" userDrawn="1">
          <p15:clr>
            <a:srgbClr val="A4A3A4"/>
          </p15:clr>
        </p15:guide>
        <p15:guide id="4" pos="7488" userDrawn="1">
          <p15:clr>
            <a:srgbClr val="A4A3A4"/>
          </p15:clr>
        </p15:guide>
        <p15:guide id="5" orient="horz" pos="744" userDrawn="1">
          <p15:clr>
            <a:srgbClr val="A4A3A4"/>
          </p15:clr>
        </p15:guide>
        <p15:guide id="6" orient="horz" pos="40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618" y="78"/>
      </p:cViewPr>
      <p:guideLst>
        <p:guide orient="horz" pos="2376"/>
        <p:guide pos="3840"/>
        <p:guide pos="192"/>
        <p:guide pos="7488"/>
        <p:guide orient="horz" pos="744"/>
        <p:guide orient="horz" pos="4008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AC6F69-C0DD-4105-9A61-8B3039B2D15B}" type="datetimeFigureOut">
              <a:rPr lang="en-US" smtClean="0"/>
              <a:t>13-Jul-20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4877EB-B383-4845-91FF-DA7F319AEC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88376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BFF224-688A-4A1B-BF08-3729847CD66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3B12B2C-ED7C-45B6-9E56-09E8E55273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8B99E7-1A06-48BE-8295-6F813DC6FB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F4E9D-3A3A-494F-96FE-D962D202CEE9}" type="datetimeFigureOut">
              <a:rPr lang="en-US" smtClean="0"/>
              <a:t>13-Jul-20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65F97F-1448-400E-8C46-117698C20C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C5481F-3511-4797-882F-C31FB650F0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CF7BC-F86E-4A38-906F-DA4DB4AE55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41840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BE6B98-977A-4AAE-A2EC-480235AC44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8568E8D-C7E6-4EF5-BD10-528E1D977B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D8E88D-1E80-4425-A75F-E80351970E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F4E9D-3A3A-494F-96FE-D962D202CEE9}" type="datetimeFigureOut">
              <a:rPr lang="en-US" smtClean="0"/>
              <a:t>13-Jul-20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00B10F-61E8-45BB-A389-D7330378C0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BE49DC-19D7-44DF-9F98-DBB19AA763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CF7BC-F86E-4A38-906F-DA4DB4AE55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67828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6DF6C5B-4BC9-449C-A825-492D98CB2BE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F5E91F9-90BC-4B3B-BD33-7FBECFBB2F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39CDC0-DFE7-441E-AB4F-6060D0E288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F4E9D-3A3A-494F-96FE-D962D202CEE9}" type="datetimeFigureOut">
              <a:rPr lang="en-US" smtClean="0"/>
              <a:t>13-Jul-20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92143F-306B-47CE-8768-F06EEACE22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C7D8B5-3531-48EE-9B2F-D98CDB6521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CF7BC-F86E-4A38-906F-DA4DB4AE55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5718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ABBBD8-412B-42D4-AE33-1DEA03FC69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F293D6-99F2-4C77-B17F-8C26627E07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D4A782-4F0D-418D-85E0-7B765C2151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F4E9D-3A3A-494F-96FE-D962D202CEE9}" type="datetimeFigureOut">
              <a:rPr lang="en-US" smtClean="0"/>
              <a:t>13-Jul-20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074ECA-9750-4DBC-A34C-49BA1125EE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C921E9-1980-4CF8-92EB-55E084DCC1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CF7BC-F86E-4A38-906F-DA4DB4AE55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5959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F6BA2-8916-402D-AA99-00FD6495C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B493EE-9A0A-487D-855A-53DC6059B5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F20431-C155-4876-B649-265B28F1ED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F4E9D-3A3A-494F-96FE-D962D202CEE9}" type="datetimeFigureOut">
              <a:rPr lang="en-US" smtClean="0"/>
              <a:t>13-Jul-20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103346-2AD0-4F9B-86B7-EED05B2FA7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FA0ABC-B199-4918-BD5A-CBE24248A9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CF7BC-F86E-4A38-906F-DA4DB4AE55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2847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E37A35-E962-4C83-BA7B-C873427945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2E06D5-1E7F-4872-9FA5-3C181C730CB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396CD9-43F3-48F9-A748-5208E1AB8C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D0C443D-A30A-4675-80EE-D94A9F264C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F4E9D-3A3A-494F-96FE-D962D202CEE9}" type="datetimeFigureOut">
              <a:rPr lang="en-US" smtClean="0"/>
              <a:t>13-Jul-20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37E108-9E60-4CCE-A286-9DBBB1D8A1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60DFC0-5813-4C9E-A844-398A91A115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CF7BC-F86E-4A38-906F-DA4DB4AE55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97492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D061E0-EA24-48F8-AA0D-929D652629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E4FC769-5332-45F4-81B1-3267EC4996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3108789-3DDB-4E71-8046-D8B81034E2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A477BA8-34DC-44F7-A731-F213396CB84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193131A-B584-489F-B636-21EDF930771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3F095E4-59CC-44F7-B8A3-6C7EEF8BC6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F4E9D-3A3A-494F-96FE-D962D202CEE9}" type="datetimeFigureOut">
              <a:rPr lang="en-US" smtClean="0"/>
              <a:t>13-Jul-20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EEF33E9-C719-440E-B330-C9E27A44C5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2D12C49-875D-4AB0-BC52-434DA95D78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CF7BC-F86E-4A38-906F-DA4DB4AE55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2972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9C42CA-7A9D-468E-9779-95233ED4AA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71C93A0-6EF1-4270-9ABF-8244457BB0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F4E9D-3A3A-494F-96FE-D962D202CEE9}" type="datetimeFigureOut">
              <a:rPr lang="en-US" smtClean="0"/>
              <a:t>13-Jul-20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04F3084-4E69-4728-9BEA-1041C3052C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76FABB3-088C-405C-B016-DCB6D30BB8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CF7BC-F86E-4A38-906F-DA4DB4AE55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53353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93F3519-BD9B-4CF6-BE6F-125F16A004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F4E9D-3A3A-494F-96FE-D962D202CEE9}" type="datetimeFigureOut">
              <a:rPr lang="en-US" smtClean="0"/>
              <a:t>13-Jul-20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5F0EA4F-4346-47C5-8FD4-999897A5F2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8BAE8F-36E0-41A8-8286-5CC152D17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CF7BC-F86E-4A38-906F-DA4DB4AE55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443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AED61B-ADE6-4089-975B-A3EE20883A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5F9F49-DACD-40C9-98F2-1E82D8A741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E0D1FA-7E9C-428E-A7AE-ADC1C6BB11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BDE9E9F-4903-42DA-B15E-206E895C97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F4E9D-3A3A-494F-96FE-D962D202CEE9}" type="datetimeFigureOut">
              <a:rPr lang="en-US" smtClean="0"/>
              <a:t>13-Jul-20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6ED4D8E-5D1D-4684-8F7E-FE1D856641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A9415D7-D0C1-4ECF-9A19-359008040A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CF7BC-F86E-4A38-906F-DA4DB4AE55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88889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1284D2-A167-41DD-8D7F-84C1BA5FB7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672A4A2-3327-41AB-BB48-07F296339D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8DC3873-41E1-4737-AD3D-0AB09729BC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4EE66B6-A17F-493E-A360-11BFF3B72E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F4E9D-3A3A-494F-96FE-D962D202CEE9}" type="datetimeFigureOut">
              <a:rPr lang="en-US" smtClean="0"/>
              <a:t>13-Jul-20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72FA449-1261-4E46-86FD-9FE3D001B8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2DB028-B1D0-4E99-9150-1E3663D0CB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CF7BC-F86E-4A38-906F-DA4DB4AE55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4852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5990DDE-6B56-4F9F-88FD-D581FBE9C1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6C116F0-77AE-4F9F-ABB0-253D2E1B17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D132A3-84C3-4352-8BB5-7302105F087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7F4E9D-3A3A-494F-96FE-D962D202CEE9}" type="datetimeFigureOut">
              <a:rPr lang="en-US" smtClean="0"/>
              <a:t>13-Jul-20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164254-FA16-4DE3-9882-C8D3CBC877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E2F2F1-A803-4E55-AFD0-4AC0D99C6E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6CF7BC-F86E-4A38-906F-DA4DB4AE55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02475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2387562" y="1966292"/>
            <a:ext cx="7772400" cy="1981199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mk-MK" sz="5400" b="1" dirty="0">
                <a:solidFill>
                  <a:schemeClr val="accent1"/>
                </a:solidFill>
              </a:rPr>
              <a:t>„Зелен“ (одржлив) локален развој</a:t>
            </a:r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3073362" y="3796582"/>
            <a:ext cx="6400800" cy="99060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mk-MK" b="1" dirty="0"/>
              <a:t>проф. д-р Маја Кочоска</a:t>
            </a:r>
            <a:endParaRPr lang="en-GB" b="1" dirty="0"/>
          </a:p>
          <a:p>
            <a:pPr marL="0" indent="0" algn="ctr">
              <a:buNone/>
            </a:pPr>
            <a:r>
              <a:rPr lang="en-GB" sz="1800" b="1" dirty="0" err="1"/>
              <a:t>maja.kocoska</a:t>
            </a:r>
            <a:r>
              <a:rPr lang="en-US" sz="1800" b="1" dirty="0"/>
              <a:t>@mail.com  </a:t>
            </a:r>
          </a:p>
          <a:p>
            <a:pPr marL="0" indent="0" algn="ctr">
              <a:buNone/>
            </a:pPr>
            <a:endParaRPr lang="en-US" sz="1800" b="1" dirty="0"/>
          </a:p>
          <a:p>
            <a:pPr marL="0" indent="0" algn="ctr">
              <a:buNone/>
            </a:pPr>
            <a:endParaRPr lang="mk-MK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2F4CA55-2FB7-4D0E-99B7-501EF8F6B4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91" y="6029709"/>
            <a:ext cx="1619476" cy="57158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D9E8607-AA83-44B8-BF06-2BCB7CCB74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2440" y="5921682"/>
            <a:ext cx="1481138" cy="6957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5026A04-0CC6-44A2-8925-E688607F875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1252" y="6172249"/>
            <a:ext cx="2305457" cy="489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3546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2B01EB-EF5B-431D-A613-6FEA1CFC35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b="1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Карактеристики на одржливи општини (3)</a:t>
            </a:r>
            <a:endParaRPr lang="en-US" b="1" dirty="0">
              <a:solidFill>
                <a:schemeClr val="accent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26C917-A170-4CA0-9FB0-933E782FFB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lnSpc>
                <a:spcPct val="150000"/>
              </a:lnSpc>
            </a:pPr>
            <a:r>
              <a:rPr lang="mk-MK" dirty="0">
                <a:latin typeface="Calibri" panose="020F0502020204030204" pitchFamily="34" charset="0"/>
                <a:cs typeface="Calibri" panose="020F0502020204030204" pitchFamily="34" charset="0"/>
              </a:rPr>
              <a:t>Пристапот до објекти, опрема и средства, услуги, добра и до други луѓе не е на штета на животната средина и не е ограничен само на оние жители кои имаат сопствени автомобили</a:t>
            </a:r>
          </a:p>
          <a:p>
            <a:pPr>
              <a:lnSpc>
                <a:spcPct val="150000"/>
              </a:lnSpc>
            </a:pPr>
            <a:r>
              <a:rPr lang="mk-MK" dirty="0">
                <a:latin typeface="Calibri" panose="020F0502020204030204" pitchFamily="34" charset="0"/>
                <a:cs typeface="Calibri" panose="020F0502020204030204" pitchFamily="34" charset="0"/>
              </a:rPr>
              <a:t>Граѓаните живеат без страв од насилство и криминал и не се прогонувани заради нивната вероисповед, раса, пол или сексуална определба</a:t>
            </a:r>
          </a:p>
          <a:p>
            <a:pPr>
              <a:lnSpc>
                <a:spcPct val="150000"/>
              </a:lnSpc>
            </a:pPr>
            <a:r>
              <a:rPr lang="mk-MK" dirty="0">
                <a:latin typeface="Calibri" panose="020F0502020204030204" pitchFamily="34" charset="0"/>
                <a:cs typeface="Calibri" panose="020F0502020204030204" pitchFamily="34" charset="0"/>
              </a:rPr>
              <a:t>Секој жител има пристап до информации, знаење и вештини кои му се потребни за да заземе соодветно место во заедницата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9DB7BA9-6766-4BCC-82D4-C89CB2F78E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91" y="6029709"/>
            <a:ext cx="1619476" cy="57158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D52BE00-FA51-4402-9543-E8761B7D0C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2440" y="5921682"/>
            <a:ext cx="1481138" cy="6957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2C14379-6763-438A-A6AB-2188DA1DE45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1252" y="6172249"/>
            <a:ext cx="2305457" cy="489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2565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2B01EB-EF5B-431D-A613-6FEA1CFC35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b="1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Карактеристики на одржливи општини (4)</a:t>
            </a:r>
            <a:endParaRPr lang="en-US" b="1" dirty="0">
              <a:solidFill>
                <a:schemeClr val="accent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26C917-A170-4CA0-9FB0-933E782FFB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mk-MK" dirty="0">
                <a:latin typeface="Calibri" panose="020F0502020204030204" pitchFamily="34" charset="0"/>
                <a:cs typeface="Calibri" panose="020F0502020204030204" pitchFamily="34" charset="0"/>
              </a:rPr>
              <a:t>Сите граѓански здруженија и стопански субјекти во општината се поттикнувани да учествуваат во процесот на донесување на одлуки</a:t>
            </a:r>
          </a:p>
          <a:p>
            <a:pPr>
              <a:lnSpc>
                <a:spcPct val="150000"/>
              </a:lnSpc>
            </a:pPr>
            <a:r>
              <a:rPr lang="mk-MK" dirty="0">
                <a:latin typeface="Calibri" panose="020F0502020204030204" pitchFamily="34" charset="0"/>
                <a:cs typeface="Calibri" panose="020F0502020204030204" pitchFamily="34" charset="0"/>
              </a:rPr>
              <a:t>За секој поединец се достапни можностите за негување на културата, рекреација, исполнување на слободното време кои не и штетат на животната средина</a:t>
            </a:r>
          </a:p>
          <a:p>
            <a:pPr>
              <a:lnSpc>
                <a:spcPct val="150000"/>
              </a:lnSpc>
            </a:pPr>
            <a:r>
              <a:rPr lang="mk-MK" dirty="0">
                <a:latin typeface="Calibri" panose="020F0502020204030204" pitchFamily="34" charset="0"/>
                <a:cs typeface="Calibri" panose="020F0502020204030204" pitchFamily="34" charset="0"/>
              </a:rPr>
              <a:t>Местата, просторот и објектите во општината се спој на убавото и корисното. Населбите се прилагодени на потребите на жителите во поглед на димензиите и во поглед на функционалноста</a:t>
            </a:r>
          </a:p>
          <a:p>
            <a:pPr>
              <a:lnSpc>
                <a:spcPct val="150000"/>
              </a:lnSpc>
            </a:pPr>
            <a:r>
              <a:rPr lang="mk-MK" dirty="0">
                <a:latin typeface="Calibri" panose="020F0502020204030204" pitchFamily="34" charset="0"/>
                <a:cs typeface="Calibri" panose="020F0502020204030204" pitchFamily="34" charset="0"/>
              </a:rPr>
              <a:t>Глобалната перспектива е присутна во сите локални активности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7E96AC2-B425-4B32-8419-5FCD41E5F8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91" y="6029709"/>
            <a:ext cx="1619476" cy="57158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8223174-BA74-4582-94F9-4191E0A8B4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2440" y="5921682"/>
            <a:ext cx="1481138" cy="6957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CE7A11C-F394-4505-9F02-6732D66A478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1252" y="6172249"/>
            <a:ext cx="2305457" cy="489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7779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2B01EB-EF5B-431D-A613-6FEA1CFC35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b="1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Поим за одржлив развој (1)</a:t>
            </a:r>
            <a:endParaRPr lang="en-US" b="1" dirty="0">
              <a:solidFill>
                <a:schemeClr val="accent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26C917-A170-4CA0-9FB0-933E782FFB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mk-MK" dirty="0">
                <a:latin typeface="Calibri" panose="020F0502020204030204" pitchFamily="34" charset="0"/>
                <a:cs typeface="Calibri" panose="020F0502020204030204" pitchFamily="34" charset="0"/>
              </a:rPr>
              <a:t>Интегрирање на економски, социјални и еколошки цели на општеството во насока на максимизирање на човековата благосостојба без компромитирање на можностите за идните генерации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mk-MK" dirty="0">
                <a:latin typeface="Calibri" panose="020F0502020204030204" pitchFamily="34" charset="0"/>
                <a:cs typeface="Calibri" panose="020F0502020204030204" pitchFamily="34" charset="0"/>
              </a:rPr>
              <a:t>Агенда 21- детален акционен план за постигнување на одржлив развој во глобални рамки</a:t>
            </a:r>
          </a:p>
          <a:p>
            <a:endParaRPr lang="mk-MK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mk-MK" dirty="0">
                <a:latin typeface="Calibri" panose="020F0502020204030204" pitchFamily="34" charset="0"/>
                <a:cs typeface="Calibri" panose="020F0502020204030204" pitchFamily="34" charset="0"/>
              </a:rPr>
              <a:t>Светски прифатен концепт по Конференцијата на ОН во 1992 година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984BEEC-16DF-4132-BC64-A3CD77F160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91" y="6029709"/>
            <a:ext cx="1619476" cy="57158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FBEF621-5779-4B6A-AFDC-BBD2B5E312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2440" y="5921682"/>
            <a:ext cx="1481138" cy="6957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F28C9E5-5975-4817-9B97-BD099E0C810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1252" y="6172249"/>
            <a:ext cx="2305457" cy="489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65578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2B01EB-EF5B-431D-A613-6FEA1CFC35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b="1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Поим за одржлив развој (2)</a:t>
            </a:r>
            <a:endParaRPr lang="en-US" b="1" dirty="0">
              <a:solidFill>
                <a:schemeClr val="accent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26C917-A170-4CA0-9FB0-933E782FFB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mk-MK" dirty="0">
                <a:latin typeface="Calibri" panose="020F0502020204030204" pitchFamily="34" charset="0"/>
                <a:cs typeface="Calibri" panose="020F0502020204030204" pitchFamily="34" charset="0"/>
              </a:rPr>
              <a:t>Одржливиот развој се состои од 3 аспекти и тоа:</a:t>
            </a:r>
          </a:p>
          <a:p>
            <a:pPr marL="0" indent="0">
              <a:buNone/>
            </a:pPr>
            <a:endParaRPr lang="mk-MK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mk-MK" b="1" dirty="0">
                <a:latin typeface="Calibri" panose="020F0502020204030204" pitchFamily="34" charset="0"/>
                <a:cs typeface="Calibri" panose="020F0502020204030204" pitchFamily="34" charset="0"/>
              </a:rPr>
              <a:t>Економски аспект- </a:t>
            </a:r>
            <a:r>
              <a:rPr lang="mk-MK" dirty="0">
                <a:latin typeface="Calibri" panose="020F0502020204030204" pitchFamily="34" charset="0"/>
                <a:cs typeface="Calibri" panose="020F0502020204030204" pitchFamily="34" charset="0"/>
              </a:rPr>
              <a:t>создавање на благосостојба и доволен приход за живеење</a:t>
            </a:r>
          </a:p>
          <a:p>
            <a:r>
              <a:rPr lang="mk-MK" b="1" dirty="0">
                <a:latin typeface="Calibri" panose="020F0502020204030204" pitchFamily="34" charset="0"/>
                <a:cs typeface="Calibri" panose="020F0502020204030204" pitchFamily="34" charset="0"/>
              </a:rPr>
              <a:t>Социјален аспект- </a:t>
            </a:r>
            <a:r>
              <a:rPr lang="mk-MK" dirty="0">
                <a:latin typeface="Calibri" panose="020F0502020204030204" pitchFamily="34" charset="0"/>
                <a:cs typeface="Calibri" panose="020F0502020204030204" pitchFamily="34" charset="0"/>
              </a:rPr>
              <a:t>елиминирање на сиромаштијата и подобрување на квалитетот на живот</a:t>
            </a:r>
          </a:p>
          <a:p>
            <a:r>
              <a:rPr lang="mk-MK" b="1" dirty="0">
                <a:latin typeface="Calibri" panose="020F0502020204030204" pitchFamily="34" charset="0"/>
                <a:cs typeface="Calibri" panose="020F0502020204030204" pitchFamily="34" charset="0"/>
              </a:rPr>
              <a:t>Еколошки аспект- </a:t>
            </a:r>
            <a:r>
              <a:rPr lang="mk-MK" dirty="0">
                <a:latin typeface="Calibri" panose="020F0502020204030204" pitchFamily="34" charset="0"/>
                <a:cs typeface="Calibri" panose="020F0502020204030204" pitchFamily="34" charset="0"/>
              </a:rPr>
              <a:t>зачувување на природните ресурси за идните генерации</a:t>
            </a:r>
          </a:p>
          <a:p>
            <a:pPr marL="0" indent="0">
              <a:buNone/>
            </a:pP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A10B168-9582-4200-951A-E1483494F5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91" y="6029709"/>
            <a:ext cx="1619476" cy="57158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5C11156-8CDC-429F-A16C-6F4B007874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2440" y="5921682"/>
            <a:ext cx="1481138" cy="6957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EBE0321-75F9-4527-A64A-B1B9ACBB7D8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1252" y="6172249"/>
            <a:ext cx="2305457" cy="489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6811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2B01EB-EF5B-431D-A613-6FEA1CFC35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b="1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Милениумски развојни цели</a:t>
            </a:r>
            <a:endParaRPr lang="en-US" b="1" dirty="0">
              <a:solidFill>
                <a:schemeClr val="accent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26C917-A170-4CA0-9FB0-933E782FFB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mk-MK" dirty="0">
                <a:latin typeface="Calibri" panose="020F0502020204030204" pitchFamily="34" charset="0"/>
                <a:cs typeface="Calibri" panose="020F0502020204030204" pitchFamily="34" charset="0"/>
              </a:rPr>
              <a:t>Искоренување на екстремната сиромаштија и глад</a:t>
            </a:r>
          </a:p>
          <a:p>
            <a:pPr marL="514350" indent="-514350">
              <a:buFont typeface="+mj-lt"/>
              <a:buAutoNum type="arabicPeriod"/>
            </a:pPr>
            <a:r>
              <a:rPr lang="mk-MK" dirty="0">
                <a:latin typeface="Calibri" panose="020F0502020204030204" pitchFamily="34" charset="0"/>
                <a:cs typeface="Calibri" panose="020F0502020204030204" pitchFamily="34" charset="0"/>
              </a:rPr>
              <a:t>Постигнување на универзално основно образование</a:t>
            </a:r>
          </a:p>
          <a:p>
            <a:pPr marL="514350" indent="-514350">
              <a:buFont typeface="+mj-lt"/>
              <a:buAutoNum type="arabicPeriod"/>
            </a:pPr>
            <a:r>
              <a:rPr lang="mk-MK" dirty="0">
                <a:latin typeface="Calibri" panose="020F0502020204030204" pitchFamily="34" charset="0"/>
                <a:cs typeface="Calibri" panose="020F0502020204030204" pitchFamily="34" charset="0"/>
              </a:rPr>
              <a:t>Промовирање на еднаквост кај половите</a:t>
            </a:r>
          </a:p>
          <a:p>
            <a:pPr marL="514350" indent="-514350">
              <a:buFont typeface="+mj-lt"/>
              <a:buAutoNum type="arabicPeriod"/>
            </a:pPr>
            <a:r>
              <a:rPr lang="mk-MK" dirty="0">
                <a:latin typeface="Calibri" panose="020F0502020204030204" pitchFamily="34" charset="0"/>
                <a:cs typeface="Calibri" panose="020F0502020204030204" pitchFamily="34" charset="0"/>
              </a:rPr>
              <a:t>Намалување на смртноста кај децата</a:t>
            </a:r>
          </a:p>
          <a:p>
            <a:pPr marL="514350" indent="-514350">
              <a:buFont typeface="+mj-lt"/>
              <a:buAutoNum type="arabicPeriod"/>
            </a:pPr>
            <a:r>
              <a:rPr lang="mk-MK" dirty="0">
                <a:latin typeface="Calibri" panose="020F0502020204030204" pitchFamily="34" charset="0"/>
                <a:cs typeface="Calibri" panose="020F0502020204030204" pitchFamily="34" charset="0"/>
              </a:rPr>
              <a:t>Подобрување на здравјето кај мајките</a:t>
            </a:r>
          </a:p>
          <a:p>
            <a:pPr marL="514350" indent="-514350">
              <a:buFont typeface="+mj-lt"/>
              <a:buAutoNum type="arabicPeriod"/>
            </a:pPr>
            <a:r>
              <a:rPr lang="mk-MK" dirty="0">
                <a:latin typeface="Calibri" panose="020F0502020204030204" pitchFamily="34" charset="0"/>
                <a:cs typeface="Calibri" panose="020F0502020204030204" pitchFamily="34" charset="0"/>
              </a:rPr>
              <a:t>Борба против ХИВ/СИДА, маларија и другите болести</a:t>
            </a:r>
          </a:p>
          <a:p>
            <a:pPr marL="514350" indent="-514350">
              <a:buFont typeface="+mj-lt"/>
              <a:buAutoNum type="arabicPeriod"/>
            </a:pPr>
            <a:r>
              <a:rPr lang="mk-MK" dirty="0">
                <a:latin typeface="Calibri" panose="020F0502020204030204" pitchFamily="34" charset="0"/>
                <a:cs typeface="Calibri" panose="020F0502020204030204" pitchFamily="34" charset="0"/>
              </a:rPr>
              <a:t>Обезбедување на еколошка одржливост</a:t>
            </a:r>
          </a:p>
          <a:p>
            <a:pPr marL="514350" indent="-514350">
              <a:buFont typeface="+mj-lt"/>
              <a:buAutoNum type="arabicPeriod"/>
            </a:pPr>
            <a:r>
              <a:rPr lang="mk-MK" dirty="0">
                <a:latin typeface="Calibri" panose="020F0502020204030204" pitchFamily="34" charset="0"/>
                <a:cs typeface="Calibri" panose="020F0502020204030204" pitchFamily="34" charset="0"/>
              </a:rPr>
              <a:t>Креирање на глобално партнерство за развој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30D7335-9904-4F16-B4D1-244D8AF500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91" y="6029709"/>
            <a:ext cx="1619476" cy="57158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5BD5A76-7F12-4BF5-BDCC-D66E4001FF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2440" y="5921682"/>
            <a:ext cx="1481138" cy="6957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35794E5-7AFA-446D-BA8D-BB7973DBE01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1252" y="6172249"/>
            <a:ext cx="2305457" cy="489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01716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2B01EB-EF5B-431D-A613-6FEA1CFC35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b="1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Клучни принципи на стратегиите за одржлив развој (1)</a:t>
            </a:r>
            <a:endParaRPr lang="en-US" b="1" dirty="0">
              <a:solidFill>
                <a:schemeClr val="accent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26C917-A170-4CA0-9FB0-933E782FFB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00341"/>
            <a:ext cx="10515600" cy="4351338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mk-MK" dirty="0">
                <a:latin typeface="Calibri" panose="020F0502020204030204" pitchFamily="34" charset="0"/>
                <a:cs typeface="Calibri" panose="020F0502020204030204" pitchFamily="34" charset="0"/>
              </a:rPr>
              <a:t>Народно-насочен процес</a:t>
            </a:r>
          </a:p>
          <a:p>
            <a:pPr>
              <a:lnSpc>
                <a:spcPct val="150000"/>
              </a:lnSpc>
            </a:pPr>
            <a:r>
              <a:rPr lang="mk-MK" dirty="0">
                <a:latin typeface="Calibri" panose="020F0502020204030204" pitchFamily="34" charset="0"/>
                <a:cs typeface="Calibri" panose="020F0502020204030204" pitchFamily="34" charset="0"/>
              </a:rPr>
              <a:t>Консензус за долгорочна визија</a:t>
            </a:r>
          </a:p>
          <a:p>
            <a:pPr>
              <a:lnSpc>
                <a:spcPct val="150000"/>
              </a:lnSpc>
            </a:pPr>
            <a:r>
              <a:rPr lang="mk-MK" dirty="0">
                <a:latin typeface="Calibri" panose="020F0502020204030204" pitchFamily="34" charset="0"/>
                <a:cs typeface="Calibri" panose="020F0502020204030204" pitchFamily="34" charset="0"/>
              </a:rPr>
              <a:t>Сеопфатност и интегративност</a:t>
            </a:r>
          </a:p>
          <a:p>
            <a:pPr>
              <a:lnSpc>
                <a:spcPct val="150000"/>
              </a:lnSpc>
            </a:pPr>
            <a:r>
              <a:rPr lang="mk-MK" dirty="0">
                <a:latin typeface="Calibri" panose="020F0502020204030204" pitchFamily="34" charset="0"/>
                <a:cs typeface="Calibri" panose="020F0502020204030204" pitchFamily="34" charset="0"/>
              </a:rPr>
              <a:t>Определени со јасни буџетски приоритети</a:t>
            </a:r>
          </a:p>
          <a:p>
            <a:pPr>
              <a:lnSpc>
                <a:spcPct val="150000"/>
              </a:lnSpc>
            </a:pPr>
            <a:r>
              <a:rPr lang="mk-MK" dirty="0">
                <a:latin typeface="Calibri" panose="020F0502020204030204" pitchFamily="34" charset="0"/>
                <a:cs typeface="Calibri" panose="020F0502020204030204" pitchFamily="34" charset="0"/>
              </a:rPr>
              <a:t>Базирани на сеопфатни и доверливи анализи</a:t>
            </a:r>
          </a:p>
          <a:p>
            <a:pPr>
              <a:lnSpc>
                <a:spcPct val="150000"/>
              </a:lnSpc>
            </a:pPr>
            <a:r>
              <a:rPr lang="mk-MK" dirty="0">
                <a:latin typeface="Calibri" panose="020F0502020204030204" pitchFamily="34" charset="0"/>
                <a:cs typeface="Calibri" panose="020F0502020204030204" pitchFamily="34" charset="0"/>
              </a:rPr>
              <a:t>Инкорпорирање на мониторинг, учење и постојано подобрување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D8D8CFB-6F5F-4397-BD55-152D4AF39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91" y="6029709"/>
            <a:ext cx="1619476" cy="57158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2F9AA31-D764-45F7-B82B-5047BB8E7F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2440" y="5921682"/>
            <a:ext cx="1481138" cy="6957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FADDB18-7104-46DA-9615-8A3F4F44FC2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1252" y="6172249"/>
            <a:ext cx="2305457" cy="489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7534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2B01EB-EF5B-431D-A613-6FEA1CFC35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45857"/>
            <a:ext cx="10515600" cy="1325563"/>
          </a:xfrm>
        </p:spPr>
        <p:txBody>
          <a:bodyPr/>
          <a:lstStyle/>
          <a:p>
            <a:r>
              <a:rPr lang="mk-MK" b="1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Клучни принципи на стратегиите за одржлив развој (2)</a:t>
            </a:r>
            <a:endParaRPr lang="en-US" b="1" dirty="0">
              <a:solidFill>
                <a:schemeClr val="accent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26C917-A170-4CA0-9FB0-933E782FFB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20825"/>
            <a:ext cx="10515600" cy="4351338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50000"/>
              </a:lnSpc>
            </a:pPr>
            <a:r>
              <a:rPr lang="mk-MK" dirty="0">
                <a:latin typeface="Calibri" panose="020F0502020204030204" pitchFamily="34" charset="0"/>
                <a:cs typeface="Calibri" panose="020F0502020204030204" pitchFamily="34" charset="0"/>
              </a:rPr>
              <a:t>Државно водена и национално поседувана</a:t>
            </a:r>
          </a:p>
          <a:p>
            <a:pPr>
              <a:lnSpc>
                <a:spcPct val="150000"/>
              </a:lnSpc>
            </a:pPr>
            <a:r>
              <a:rPr lang="mk-MK" dirty="0">
                <a:latin typeface="Calibri" panose="020F0502020204030204" pitchFamily="34" charset="0"/>
                <a:cs typeface="Calibri" panose="020F0502020204030204" pitchFamily="34" charset="0"/>
              </a:rPr>
              <a:t>Високо ниво на посветеност на Владата и влијателно водство на институциите</a:t>
            </a:r>
          </a:p>
          <a:p>
            <a:pPr>
              <a:lnSpc>
                <a:spcPct val="150000"/>
              </a:lnSpc>
            </a:pPr>
            <a:r>
              <a:rPr lang="mk-MK" dirty="0">
                <a:latin typeface="Calibri" panose="020F0502020204030204" pitchFamily="34" charset="0"/>
                <a:cs typeface="Calibri" panose="020F0502020204030204" pitchFamily="34" charset="0"/>
              </a:rPr>
              <a:t>Надградба на постоечките стратегии и процеси</a:t>
            </a:r>
          </a:p>
          <a:p>
            <a:pPr>
              <a:lnSpc>
                <a:spcPct val="150000"/>
              </a:lnSpc>
            </a:pPr>
            <a:r>
              <a:rPr lang="mk-MK" dirty="0">
                <a:latin typeface="Calibri" panose="020F0502020204030204" pitchFamily="34" charset="0"/>
                <a:cs typeface="Calibri" panose="020F0502020204030204" pitchFamily="34" charset="0"/>
              </a:rPr>
              <a:t>Ефективна партиципација</a:t>
            </a:r>
          </a:p>
          <a:p>
            <a:pPr>
              <a:lnSpc>
                <a:spcPct val="150000"/>
              </a:lnSpc>
            </a:pPr>
            <a:r>
              <a:rPr lang="mk-MK" dirty="0">
                <a:latin typeface="Calibri" panose="020F0502020204030204" pitchFamily="34" charset="0"/>
                <a:cs typeface="Calibri" panose="020F0502020204030204" pitchFamily="34" charset="0"/>
              </a:rPr>
              <a:t>Поврзаност на национално и локално ниво</a:t>
            </a:r>
          </a:p>
          <a:p>
            <a:pPr>
              <a:lnSpc>
                <a:spcPct val="150000"/>
              </a:lnSpc>
            </a:pPr>
            <a:r>
              <a:rPr lang="mk-MK" dirty="0">
                <a:latin typeface="Calibri" panose="020F0502020204030204" pitchFamily="34" charset="0"/>
                <a:cs typeface="Calibri" panose="020F0502020204030204" pitchFamily="34" charset="0"/>
              </a:rPr>
              <a:t>Развој и надградба на постоечките капацитети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5C832AC-D2C7-4C80-B41E-9F0135825E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91" y="6029709"/>
            <a:ext cx="1619476" cy="57158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C0CDC31-4DA4-4087-8989-08053A7E4C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2440" y="5921682"/>
            <a:ext cx="1481138" cy="6957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35DB27F-797B-4F04-ABB9-119F9F294DF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1252" y="6172249"/>
            <a:ext cx="2305457" cy="489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89712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2B01EB-EF5B-431D-A613-6FEA1CFC35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6710"/>
            <a:ext cx="10515600" cy="856473"/>
          </a:xfrm>
        </p:spPr>
        <p:txBody>
          <a:bodyPr/>
          <a:lstStyle/>
          <a:p>
            <a:r>
              <a:rPr lang="mk-MK" b="1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Национална стратегија за одржлив развој</a:t>
            </a:r>
            <a:endParaRPr lang="en-US" b="1" dirty="0">
              <a:solidFill>
                <a:schemeClr val="accent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26C917-A170-4CA0-9FB0-933E782FFB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93915"/>
            <a:ext cx="10515600" cy="4351338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</a:pPr>
            <a:r>
              <a:rPr lang="mk-MK" sz="2000" b="1" dirty="0">
                <a:latin typeface="Calibri" panose="020F0502020204030204" pitchFamily="34" charset="0"/>
                <a:cs typeface="Calibri" panose="020F0502020204030204" pitchFamily="34" charset="0"/>
              </a:rPr>
              <a:t>Водечки принцип </a:t>
            </a:r>
            <a:r>
              <a:rPr 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#1:</a:t>
            </a:r>
            <a:r>
              <a:rPr lang="mk-MK" sz="20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mk-MK" sz="2000" dirty="0">
                <a:latin typeface="Calibri" panose="020F0502020204030204" pitchFamily="34" charset="0"/>
                <a:cs typeface="Calibri" panose="020F0502020204030204" pitchFamily="34" charset="0"/>
              </a:rPr>
              <a:t>Владата да има иновативна, поддржувачка и водечка улога во однос на општините и приватниот сектор, кои пак имаат оперативна улога во остварувањето на одржлив развој во Република Северна Македонија.</a:t>
            </a:r>
          </a:p>
          <a:p>
            <a:pPr>
              <a:lnSpc>
                <a:spcPct val="120000"/>
              </a:lnSpc>
            </a:pPr>
            <a:endParaRPr lang="mk-MK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20000"/>
              </a:lnSpc>
            </a:pPr>
            <a:r>
              <a:rPr lang="mk-MK" sz="2000" b="1" dirty="0">
                <a:latin typeface="Calibri" panose="020F0502020204030204" pitchFamily="34" charset="0"/>
                <a:cs typeface="Calibri" panose="020F0502020204030204" pitchFamily="34" charset="0"/>
              </a:rPr>
              <a:t>Водечки принцип </a:t>
            </a:r>
            <a:r>
              <a:rPr 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#</a:t>
            </a:r>
            <a:r>
              <a:rPr lang="mk-MK" sz="2000" b="1" dirty="0">
                <a:latin typeface="Calibri" panose="020F0502020204030204" pitchFamily="34" charset="0"/>
                <a:cs typeface="Calibri" panose="020F0502020204030204" pitchFamily="34" charset="0"/>
              </a:rPr>
              <a:t>2: </a:t>
            </a:r>
            <a:r>
              <a:rPr lang="mk-MK" sz="2000" dirty="0">
                <a:latin typeface="Calibri" panose="020F0502020204030204" pitchFamily="34" charset="0"/>
                <a:cs typeface="Calibri" panose="020F0502020204030204" pitchFamily="34" charset="0"/>
              </a:rPr>
              <a:t>Да се воведе е-управување на национално и локално ниво. Со тоа би се обезбедила поголема транспарентност и ефикасност и би претставувало добар начин за побрзо и поефикасно реализирање на одржливиот развој.</a:t>
            </a:r>
          </a:p>
          <a:p>
            <a:pPr>
              <a:lnSpc>
                <a:spcPct val="120000"/>
              </a:lnSpc>
            </a:pPr>
            <a:endParaRPr lang="mk-MK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20000"/>
              </a:lnSpc>
            </a:pPr>
            <a:r>
              <a:rPr lang="mk-MK" sz="2000" b="1" dirty="0">
                <a:latin typeface="Calibri" panose="020F0502020204030204" pitchFamily="34" charset="0"/>
                <a:cs typeface="Calibri" panose="020F0502020204030204" pitchFamily="34" charset="0"/>
              </a:rPr>
              <a:t>Водечки принцип </a:t>
            </a:r>
            <a:r>
              <a:rPr 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#3</a:t>
            </a:r>
            <a:r>
              <a:rPr lang="mk-MK" sz="2000" b="1" dirty="0"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mk-MK" sz="2000" dirty="0">
                <a:latin typeface="Calibri" panose="020F0502020204030204" pitchFamily="34" charset="0"/>
                <a:cs typeface="Calibri" panose="020F0502020204030204" pitchFamily="34" charset="0"/>
              </a:rPr>
              <a:t>краткорочниот фокус треба да биде насочен кон високообразованата работна сила, со цел да се спречи понатамошниот „одлив на мозоци“ и по можност да се привлечат македонците кои живеат во странство, а се високо-квалификувани, добро образовани и поседуваат голем потенцијал.</a:t>
            </a:r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ABBD875-62C6-4D39-B012-6A39243670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91" y="6029709"/>
            <a:ext cx="1619476" cy="57158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3AD5654-D3B9-4B51-91DC-7FCF3D73ED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2440" y="5921682"/>
            <a:ext cx="1481138" cy="6957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FE9FCB2-439F-41AA-8CEA-47DA0664082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1252" y="6172249"/>
            <a:ext cx="2305457" cy="489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38100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2B01EB-EF5B-431D-A613-6FEA1CFC35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b="1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Карактеристики на одржливи општини (1)</a:t>
            </a:r>
            <a:endParaRPr lang="en-US" b="1" dirty="0">
              <a:solidFill>
                <a:schemeClr val="accent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26C917-A170-4CA0-9FB0-933E782FFB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lnSpc>
                <a:spcPct val="150000"/>
              </a:lnSpc>
            </a:pPr>
            <a:r>
              <a:rPr lang="mk-MK" dirty="0">
                <a:latin typeface="Calibri" panose="020F0502020204030204" pitchFamily="34" charset="0"/>
                <a:cs typeface="Calibri" panose="020F0502020204030204" pitchFamily="34" charset="0"/>
              </a:rPr>
              <a:t>Ресурсите се користат ефикасно и отпадот се минимизира со примена на циклични затворени процеси</a:t>
            </a:r>
          </a:p>
          <a:p>
            <a:pPr>
              <a:lnSpc>
                <a:spcPct val="150000"/>
              </a:lnSpc>
            </a:pPr>
            <a:r>
              <a:rPr lang="mk-MK" dirty="0">
                <a:latin typeface="Calibri" panose="020F0502020204030204" pitchFamily="34" charset="0"/>
                <a:cs typeface="Calibri" panose="020F0502020204030204" pitchFamily="34" charset="0"/>
              </a:rPr>
              <a:t>Загадувањето е ограничено на ниво со кое природните системи можат да се справат без штетни последици врз здравјето на луѓето и животната средина</a:t>
            </a:r>
          </a:p>
          <a:p>
            <a:pPr>
              <a:lnSpc>
                <a:spcPct val="150000"/>
              </a:lnSpc>
            </a:pPr>
            <a:r>
              <a:rPr lang="mk-MK" dirty="0">
                <a:latin typeface="Calibri" panose="020F0502020204030204" pitchFamily="34" charset="0"/>
                <a:cs typeface="Calibri" panose="020F0502020204030204" pitchFamily="34" charset="0"/>
              </a:rPr>
              <a:t>Доброто здравје на луѓето е обезбедено со креирање безбедна, чиста и пријатна средина и здравствени услуги кои ја истакнуваат заштитата од болести и соодветна нега на болните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5BEDBB6-188F-45CA-9985-A434DFC818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91" y="6029709"/>
            <a:ext cx="1619476" cy="57158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42B582F-FC91-4D23-8507-7DEF480F0E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2440" y="5921682"/>
            <a:ext cx="1481138" cy="6957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F4F0FAF-4A25-43CD-A2D6-3E7D7B3714C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1252" y="6172249"/>
            <a:ext cx="2305457" cy="489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8226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2B01EB-EF5B-431D-A613-6FEA1CFC35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b="1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Карактеристики на одржливи општини (2)</a:t>
            </a:r>
            <a:endParaRPr lang="en-US" b="1" dirty="0">
              <a:solidFill>
                <a:schemeClr val="accent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26C917-A170-4CA0-9FB0-933E782FFB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lnSpc>
                <a:spcPct val="150000"/>
              </a:lnSpc>
            </a:pPr>
            <a:r>
              <a:rPr lang="mk-MK" dirty="0">
                <a:latin typeface="Calibri" panose="020F0502020204030204" pitchFamily="34" charset="0"/>
                <a:cs typeface="Calibri" panose="020F0502020204030204" pitchFamily="34" charset="0"/>
              </a:rPr>
              <a:t>Разновидноста на природата се цени и е заштитена</a:t>
            </a:r>
          </a:p>
          <a:p>
            <a:pPr>
              <a:lnSpc>
                <a:spcPct val="150000"/>
              </a:lnSpc>
            </a:pPr>
            <a:r>
              <a:rPr lang="mk-MK" dirty="0">
                <a:latin typeface="Calibri" panose="020F0502020204030204" pitchFamily="34" charset="0"/>
                <a:cs typeface="Calibri" panose="020F0502020204030204" pitchFamily="34" charset="0"/>
              </a:rPr>
              <a:t>Потребите во општината, секогаш кога тоа е можно, се задоволуваат од страна на локални деловни субјекти, институции или организации</a:t>
            </a:r>
          </a:p>
          <a:p>
            <a:pPr>
              <a:lnSpc>
                <a:spcPct val="150000"/>
              </a:lnSpc>
            </a:pPr>
            <a:r>
              <a:rPr lang="mk-MK" dirty="0">
                <a:latin typeface="Calibri" panose="020F0502020204030204" pitchFamily="34" charset="0"/>
                <a:cs typeface="Calibri" panose="020F0502020204030204" pitchFamily="34" charset="0"/>
              </a:rPr>
              <a:t>Секој граѓанин има пристап до храна и вода со добар квалитет, соодветен дом и гориво за разумна цена</a:t>
            </a:r>
          </a:p>
          <a:p>
            <a:pPr>
              <a:lnSpc>
                <a:spcPct val="150000"/>
              </a:lnSpc>
            </a:pPr>
            <a:r>
              <a:rPr lang="mk-MK" dirty="0">
                <a:latin typeface="Calibri" panose="020F0502020204030204" pitchFamily="34" charset="0"/>
                <a:cs typeface="Calibri" panose="020F0502020204030204" pitchFamily="34" charset="0"/>
              </a:rPr>
              <a:t>Секој поединец има можност за работа со која ќе биде задоволен, со плата која е праведно распределена, а волонтерската работа се признава и се цени.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AABA47D-48E4-42F4-B240-843AE95661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91" y="6029709"/>
            <a:ext cx="1619476" cy="57158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0B09003-F9DD-489E-99BA-A44C2FB1D4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2440" y="5921682"/>
            <a:ext cx="1481138" cy="6957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9EE6004-64FD-4332-BDA8-5389DDEDEDE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1252" y="6172249"/>
            <a:ext cx="2305457" cy="489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9005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11">
      <a:dk1>
        <a:sysClr val="windowText" lastClr="000000"/>
      </a:dk1>
      <a:lt1>
        <a:sysClr val="window" lastClr="FFFFFF"/>
      </a:lt1>
      <a:dk2>
        <a:srgbClr val="3F3F3F"/>
      </a:dk2>
      <a:lt2>
        <a:srgbClr val="E7E6E6"/>
      </a:lt2>
      <a:accent1>
        <a:srgbClr val="2886B9"/>
      </a:accent1>
      <a:accent2>
        <a:srgbClr val="2C486D"/>
      </a:accent2>
      <a:accent3>
        <a:srgbClr val="F3E9DF"/>
      </a:accent3>
      <a:accent4>
        <a:srgbClr val="ED8A73"/>
      </a:accent4>
      <a:accent5>
        <a:srgbClr val="2886B9"/>
      </a:accent5>
      <a:accent6>
        <a:srgbClr val="2C486D"/>
      </a:accent6>
      <a:hlink>
        <a:srgbClr val="0563C1"/>
      </a:hlink>
      <a:folHlink>
        <a:srgbClr val="954F72"/>
      </a:folHlink>
    </a:clrScheme>
    <a:fontScheme name="Modern 03">
      <a:majorFont>
        <a:latin typeface="Segoe UI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962</TotalTime>
  <Words>711</Words>
  <Application>Microsoft Office PowerPoint</Application>
  <PresentationFormat>Widescreen</PresentationFormat>
  <Paragraphs>62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Segoe UI</vt:lpstr>
      <vt:lpstr>Office Theme</vt:lpstr>
      <vt:lpstr>PowerPoint Presentation</vt:lpstr>
      <vt:lpstr>Поим за одржлив развој (1)</vt:lpstr>
      <vt:lpstr>Поим за одржлив развој (2)</vt:lpstr>
      <vt:lpstr>Милениумски развојни цели</vt:lpstr>
      <vt:lpstr>Клучни принципи на стратегиите за одржлив развој (1)</vt:lpstr>
      <vt:lpstr>Клучни принципи на стратегиите за одржлив развој (2)</vt:lpstr>
      <vt:lpstr>Национална стратегија за одржлив развој</vt:lpstr>
      <vt:lpstr>Карактеристики на одржливи општини (1)</vt:lpstr>
      <vt:lpstr>Карактеристики на одржливи општини (2)</vt:lpstr>
      <vt:lpstr>Карактеристики на одржливи општини (3)</vt:lpstr>
      <vt:lpstr>Карактеристики на одржливи општини (4)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Nugroho Ade</dc:creator>
  <cp:lastModifiedBy>ND</cp:lastModifiedBy>
  <cp:revision>106</cp:revision>
  <dcterms:created xsi:type="dcterms:W3CDTF">2018-08-03T07:58:35Z</dcterms:created>
  <dcterms:modified xsi:type="dcterms:W3CDTF">2020-07-13T15:43:00Z</dcterms:modified>
</cp:coreProperties>
</file>